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9" r:id="rId56"/>
    <p:sldId id="308" r:id="rId5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0" d="100"/>
          <a:sy n="60" d="100"/>
        </p:scale>
        <p:origin x="72" y="4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0" Type="http://schemas.openxmlformats.org/officeDocument/2006/relationships/tableStyles" Target="tableStyles.xml"/><Relationship Id="rId6" Type="http://schemas.openxmlformats.org/officeDocument/2006/relationships/slide" Target="slides/slide3.xml"/><Relationship Id="rId59" Type="http://schemas.openxmlformats.org/officeDocument/2006/relationships/viewProps" Target="viewProps.xml"/><Relationship Id="rId58" Type="http://schemas.openxmlformats.org/officeDocument/2006/relationships/presProps" Target="presProps.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fd26d1ad71e69dce#tid=6908765c7a4d3800093b46b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5.xml"/><Relationship Id="rId1" Type="http://schemas.openxmlformats.org/officeDocument/2006/relationships/image" Target="../media/image5.jpe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2_2#61964980d?vop=1&amp;pid=08c0e0cf3&amp;color=0,0,0&amp;mp=1&amp;vtp=1&amp;bt=1&amp;bbb=1&amp;hb=1"/>
          <p:cNvSpPr/>
          <p:nvPr/>
        </p:nvSpPr>
        <p:spPr>
          <a:xfrm>
            <a:off x="832104" y="1078992"/>
            <a:ext cx="10533888" cy="49657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fraud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（欺诈）</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Herrin,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chief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fraud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MoneyWatch. “They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fear-based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stupid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judgement.”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Cybersecurity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victimised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verify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guessed.</a:t>
            </a:r>
            <a:endParaRPr lang="en-US" altLang="zh-CN" sz="1800" dirty="0"/>
          </a:p>
          <a:p>
            <a:pPr>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Scobey,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Chief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MoneyWatch. “It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degree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2_3#61964980d?vop=1&amp;pid=08c0e0cf3&amp;color=0,0,0&amp;mp=1&amp;vtp=1&amp;bt=1&amp;bbb=1&amp;hb=1"/>
          <p:cNvSpPr/>
          <p:nvPr/>
        </p:nvSpPr>
        <p:spPr>
          <a:xfrm>
            <a:off x="832104" y="1078992"/>
            <a:ext cx="10533888" cy="7747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scammers.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assistance,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transferring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#8</a:t>
            </a:r>
            <a:endParaRPr lang="en-US" altLang="zh-CN" dirty="0"/>
          </a:p>
        </p:txBody>
      </p:sp>
      <p:sp>
        <p:nvSpPr>
          <p:cNvPr id="3" name="QM_4_EX.13_1#61964980d?vop=1&amp;pid=08c0e0cf3&amp;color=0,0,0&amp;vtp=1&amp;bbb=1&amp;hb=1"/>
          <p:cNvSpPr/>
          <p:nvPr/>
        </p:nvSpPr>
        <p:spPr>
          <a:xfrm>
            <a:off x="832104" y="19062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文章主要介绍了人工智能技术加持的语音克隆工具给犯罪分子提供了新的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诈骗手段</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使其更容易模仿陌生人的声音</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骗取受害者大额钱财</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对此专家给出了一些防止受骗的方法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14_1#c66c3e483?vop=1&amp;pid=61964980d&amp;color=0,0,0&amp;vtp=1&amp;bbb=1"/>
          <p:cNvSpPr/>
          <p:nvPr/>
        </p:nvSpPr>
        <p:spPr>
          <a:xfrm>
            <a:off x="832104" y="2728658"/>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AI-enabled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5" name="QC_5_AN.15_1#c66c3e483.bracket?vop=1&amp;pid=61964980d&amp;color=0,0,0&amp;vpa=4&amp;vtp=1"/>
          <p:cNvSpPr/>
          <p:nvPr/>
        </p:nvSpPr>
        <p:spPr>
          <a:xfrm>
            <a:off x="7238460" y="2724848"/>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6" name="QC_5_BD.14_2#c66c3e483.choices?vop=1&amp;pid=61964980d&amp;color=0,0,0&amp;vtp=1&amp;bbb=1"/>
          <p:cNvSpPr/>
          <p:nvPr/>
        </p:nvSpPr>
        <p:spPr>
          <a:xfrm>
            <a:off x="832104" y="3148965"/>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identities.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victims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grandchild.</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victims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funds.</a:t>
            </a:r>
            <a:endParaRPr lang="en-US" altLang="zh-CN" sz="1800" dirty="0"/>
          </a:p>
        </p:txBody>
      </p:sp>
      <p:sp>
        <p:nvSpPr>
          <p:cNvPr id="7" name="QC_5_AS.16_1#c66c3e483?vop=1&amp;pid=61964980d&amp;color=0,0,0&amp;vtp=1&amp;bbb=1&amp;hb=1"/>
          <p:cNvSpPr/>
          <p:nvPr/>
        </p:nvSpPr>
        <p:spPr>
          <a:xfrm>
            <a:off x="832104" y="4799965"/>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细节理解题。根据第一段“Artificial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intelligence-enabled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criminals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imitate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victims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工智能语音克隆工具使犯罪分子更容易诱骗受害者交出大笔钱财</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 calcmode="lin" valueType="num">
                                      <p:cBhvr additive="base">
                                        <p:cTn id="2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5">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 calcmode="lin" valueType="num">
                                      <p:cBhvr additive="base">
                                        <p:cTn id="3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 calcmode="lin" valueType="num">
                                      <p:cBhvr additive="base">
                                        <p:cTn id="4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b7e6ec1c9?vop=1&amp;pid=61964980d&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fraud?(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18_1#b7e6ec1c9.bracket?vop=1&amp;pid=61964980d&amp;color=0,0,0&amp;vpa=5&amp;vtp=1"/>
          <p:cNvSpPr/>
          <p:nvPr/>
        </p:nvSpPr>
        <p:spPr>
          <a:xfrm>
            <a:off x="61462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BD.17_2#b7e6ec1c9.choices?vop=1&amp;pid=61964980d&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judgement.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Interrupting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endParaRPr lang="en-US" altLang="zh-CN" sz="1800" dirty="0"/>
          </a:p>
        </p:txBody>
      </p:sp>
      <p:sp>
        <p:nvSpPr>
          <p:cNvPr id="5" name="QC_5_AS.19_1#b7e6ec1c9?vop=1&amp;pid=61964980d&amp;color=0,0,0&amp;vtp=1&amp;bbb=1&amp;hb=1"/>
          <p:cNvSpPr/>
          <p:nvPr/>
        </p:nvSpPr>
        <p:spPr>
          <a:xfrm>
            <a:off x="832104" y="2310765"/>
            <a:ext cx="10533888" cy="16116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fraud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psychology以及“They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fear-based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stupid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judgement.”可知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，诈骗犯使用的心理策略是利用恐惧导致人们作出错误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的判断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0_1#febdddad7?vop=1&amp;pid=61964980d&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“verify”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21_1#febdddad7.bracket?vop=1&amp;pid=61964980d&amp;color=0,0,0&amp;vpa=6&amp;vtp=1"/>
          <p:cNvSpPr/>
          <p:nvPr/>
        </p:nvSpPr>
        <p:spPr>
          <a:xfrm>
            <a:off x="7467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BD.20_2#febdddad7.choices?vop=1&amp;pid=61964980d&amp;color=0,0,0&amp;vtp=1&amp;bbb=1"/>
          <p:cNvSpPr/>
          <p:nvPr/>
        </p:nvSpPr>
        <p:spPr>
          <a:xfrm>
            <a:off x="832104" y="1485963"/>
            <a:ext cx="10533888" cy="360680"/>
          </a:xfrm>
          <a:prstGeom prst="rect">
            <a:avLst/>
          </a:prstGeom>
          <a:noFill/>
        </p:spPr>
        <p:txBody>
          <a:bodyPr wrap="none" lIns="0" tIns="0" rIns="0" bIns="0" rtlCol="0" anchor="t"/>
          <a:lstStyle/>
          <a:p>
            <a:pPr>
              <a:lnSpc>
                <a:spcPts val="3200"/>
              </a:lnSpc>
              <a:tabLst>
                <a:tab pos="2601595" algn="l"/>
                <a:tab pos="5279390" algn="l"/>
                <a:tab pos="790638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
            </a:r>
            <a:endParaRPr lang="en-US" altLang="zh-CN" sz="1800" dirty="0"/>
          </a:p>
        </p:txBody>
      </p:sp>
      <p:sp>
        <p:nvSpPr>
          <p:cNvPr id="5" name="QC_5_AS.22_1#febdddad7?vop=1&amp;pid=61964980d&amp;color=0,0,0&amp;vtp=1&amp;bbb=1&amp;hb=1"/>
          <p:cNvSpPr/>
          <p:nvPr/>
        </p:nvSpPr>
        <p:spPr>
          <a:xfrm>
            <a:off x="832104" y="190627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词义猜测题。根据第五段中的“Cybersecurity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victimised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verify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identity.”可知，网络安全的建议就是创建一个家庭的“安全词”，这样做的目的是“核实</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”家庭成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员或亲人的身份</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，故画线词意思是“核实”。</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0848a7f1c?vop=1&amp;pid=61964980d&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24_1#0848a7f1c.bracket?vop=1&amp;pid=61964980d&amp;color=0,0,0&amp;vpa=7&amp;vtp=1"/>
          <p:cNvSpPr/>
          <p:nvPr/>
        </p:nvSpPr>
        <p:spPr>
          <a:xfrm>
            <a:off x="6578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BD.23_2#0848a7f1c.choices?vop=1&amp;pid=61964980d&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endParaRPr lang="en-US" altLang="zh-CN" sz="1800" dirty="0"/>
          </a:p>
        </p:txBody>
      </p:sp>
      <p:sp>
        <p:nvSpPr>
          <p:cNvPr id="5" name="QC_5_AS.25_1#0848a7f1c?vop=1&amp;pid=61964980d&amp;color=0,0,0&amp;vtp=1&amp;bbb=1&amp;hb=1"/>
          <p:cNvSpPr/>
          <p:nvPr/>
        </p:nvSpPr>
        <p:spPr>
          <a:xfrm>
            <a:off x="832104" y="3141980"/>
            <a:ext cx="10533888" cy="20307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细节理解题。根据倒数第二段中的“‘It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family.Avoid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phrase.’”可知，“安全词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”必须是独</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一无二的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，且很难猜到。它不应该是可以在网上搜索到的关于你或你家人的一些东西。</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即创建安全短语时，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应避免使用在网上能找到的个人信息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19da000c9?pid=75f2601e5&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4_BD.26_1#835ab3aa7?vop=1&amp;pid=19da000c9&amp;color=0,0,0&amp;vtp=1&amp;bbb=1&amp;hb=1"/>
          <p:cNvSpPr/>
          <p:nvPr/>
        </p:nvSpPr>
        <p:spPr>
          <a:xfrm>
            <a:off x="832104" y="1422400"/>
            <a:ext cx="10533888" cy="37084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主题：毅力的重要性 | 词数：约285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湖北联考</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（毅力）</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alternative.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yield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（产生）</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scholarly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genius,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lethargic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（无精打采的）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reluctant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diligent,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prosper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lofty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monuments,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work.“Rome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diligent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magnificent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
        <p:nvSpPr>
          <p:cNvPr id="4" name="QM_4_AN.27_1#835ab3aa7.blank?vop=1&amp;pid=19da000c9&amp;color=0,0,0&amp;vpa=8&amp;vtp=1"/>
          <p:cNvSpPr/>
          <p:nvPr/>
        </p:nvSpPr>
        <p:spPr>
          <a:xfrm>
            <a:off x="8411210" y="1785620"/>
            <a:ext cx="551815" cy="39878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5" name="QM_4_AN.28_1#835ab3aa7.blank?vop=1&amp;pid=19da000c9&amp;color=0,0,0&amp;vpa=9&amp;vtp=1"/>
          <p:cNvSpPr/>
          <p:nvPr/>
        </p:nvSpPr>
        <p:spPr>
          <a:xfrm>
            <a:off x="4965160" y="39065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9_1#835ab3aa7?vop=1&amp;pid=19da000c9&amp;color=0,0,0&amp;mp=1&amp;vtp=1&amp;bt=1&amp;bbb=1&amp;hb=1"/>
          <p:cNvSpPr/>
          <p:nvPr/>
        </p:nvSpPr>
        <p:spPr>
          <a:xfrm>
            <a:off x="832104" y="1078992"/>
            <a:ext cx="10533888" cy="37084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life—perseverance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substantial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tremendous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masterpieces.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grace.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parcel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4_AN.30_1#835ab3aa7.blank?vop=1&amp;pid=19da000c9&amp;color=0,0,0&amp;mp=1&amp;vpa=10&amp;vtp=1"/>
          <p:cNvSpPr/>
          <p:nvPr/>
        </p:nvSpPr>
        <p:spPr>
          <a:xfrm>
            <a:off x="1606010" y="1048512"/>
            <a:ext cx="306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4" name="QM_4_AN.31_1#835ab3aa7.blank?vop=1&amp;pid=19da000c9&amp;color=0,0,0&amp;mp=1&amp;vpa=11&amp;vtp=1"/>
          <p:cNvSpPr/>
          <p:nvPr/>
        </p:nvSpPr>
        <p:spPr>
          <a:xfrm>
            <a:off x="7035260" y="2305812"/>
            <a:ext cx="293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5" name="QM_4_AN.32_1#835ab3aa7.blank?vop=1&amp;pid=19da000c9&amp;color=0,0,0&amp;mp=1&amp;vpa=12&amp;vtp=1"/>
          <p:cNvSpPr/>
          <p:nvPr/>
        </p:nvSpPr>
        <p:spPr>
          <a:xfrm>
            <a:off x="3632676" y="43898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33_1#835ab3aa7?vop=1&amp;pid=19da000c9&amp;color=0,0,0&amp;vtp=1&amp;bt=1&amp;bbb=1"/>
          <p:cNvSpPr/>
          <p:nvPr/>
        </p:nvSpPr>
        <p:spPr>
          <a:xfrm>
            <a:off x="832104" y="1078992"/>
            <a:ext cx="10533888" cy="28702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Nothing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1800" dirty="0"/>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
        <p:nvSpPr>
          <p:cNvPr id="3" name="QM_4_EX.34_1#835ab3aa7?vop=1&amp;pid=19da000c9&amp;color=0,0,0&amp;vtp=1&amp;bbb=1"/>
          <p:cNvSpPr/>
          <p:nvPr/>
        </p:nvSpPr>
        <p:spPr>
          <a:xfrm>
            <a:off x="832104" y="3916680"/>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文章强调了毅力对于个人成功的重要性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5_1#c30d59fc0?vop=1&amp;pid=835ab3aa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36_1#c30d59fc0.blank?vop=1&amp;pid=835ab3aa7&amp;color=0,0,0&amp;vpa=13&amp;vtp=1"/>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B_5_AS.37_1#c30d59fc0?vop=1&amp;pid=835ab3aa7&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根据空前的“Perseverance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success.”和空后的“Even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，此处需要说明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毅力和成功的关系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。C项（没有它，就不可能有伟大的成就）符合语境。C项中的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it指代上文中的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8_1#d8bb4ffeb?vop=1&amp;pid=835ab3aa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39_1#d8bb4ffeb.blank?vop=1&amp;pid=835ab3aa7&amp;color=0,0,0&amp;vpa=14&amp;vtp=1"/>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4" name="QB_5_AS.40_1#d8bb4ffeb?vop=1&amp;pid=835ab3aa7&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根据空后的“The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lofty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monuments,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etc—all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work.‘Rome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，下文通过举例说明世界上所有伟大的事物都是通过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长期的辛勤劳动和毅力建造的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。G项（在这个世界上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，所有伟大的事物都是只有靠毅力才被创造或建造出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来的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）强调了所有伟大事物的创造都需要毅力，与下文内容相一致。故选G项。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75f2601e5.fixed?pid=943da86ea&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Unit9</a:t>
            </a:r>
            <a:endParaRPr lang="en-US" altLang="zh-CN" sz="5400" dirty="0"/>
          </a:p>
        </p:txBody>
      </p:sp>
      <p:sp>
        <p:nvSpPr>
          <p:cNvPr id="3" name="C_2_BD#75f2601e5.fixed?pid=943da86ea&amp;color=255,255,255&amp;vtp=1&amp;bbb=1"/>
          <p:cNvSpPr/>
          <p:nvPr/>
        </p:nvSpPr>
        <p:spPr>
          <a:xfrm>
            <a:off x="2386584" y="2807208"/>
            <a:ext cx="7223760" cy="1435608"/>
          </a:xfrm>
          <a:prstGeom prst="rect">
            <a:avLst/>
          </a:prstGeom>
          <a:noFill/>
        </p:spPr>
        <p:txBody>
          <a:bodyPr wrap="none" lIns="0" tIns="0" rIns="0" bIns="0" rtlCol="0" anchor="ctr"/>
          <a:lstStyle/>
          <a:p>
            <a:pPr algn="ctr">
              <a:lnSpc>
                <a:spcPts val="54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单元上分</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1_1#336ddfe86?vop=1&amp;pid=835ab3aa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42_1#336ddfe86.blank?vop=1&amp;pid=835ab3aa7&amp;color=0,0,0&amp;vpa=15&amp;vtp=1"/>
          <p:cNvSpPr/>
          <p:nvPr/>
        </p:nvSpPr>
        <p:spPr>
          <a:xfrm>
            <a:off x="1053560" y="1037082"/>
            <a:ext cx="306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4" name="QB_5_AS.43_1#336ddfe86?vop=1&amp;pid=835ab3aa7&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设空处位于本段段首，应引出下文。根据空后的“In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life—perseverance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glory.”可知，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本段强调了无论在哪个领域，</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毅力都是成功和荣耀的根本原因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。因此，E项（在人类生活中，毅力起着非常重要的作用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）符合该段的主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题</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，强调了毅力对人类生活的各个方面的重要性。故选E项。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4_1#15c1584ee?vop=1&amp;pid=835ab3aa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45_1#15c1584ee.blank?vop=1&amp;pid=835ab3aa7&amp;color=0,0,0&amp;vpa=16&amp;vtp=1"/>
          <p:cNvSpPr/>
          <p:nvPr/>
        </p:nvSpPr>
        <p:spPr>
          <a:xfrm>
            <a:off x="1066260" y="1037082"/>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B_5_AS.46_1#15c1584ee?vop=1&amp;pid=835ab3aa7&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，现代科学家需要多年的辛勤工作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才能成功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。空后的句子则强调了成功是通过努力而不是偶然获得的。因此，F项（多年来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，他们夜以继日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地进行实验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）符合语境，描述了科学家为成功而付出的努力。F项中的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They指代上文的Modern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7_1#ec1829b13?vop=1&amp;pid=835ab3aa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48_1#ec1829b13.blank?vop=1&amp;pid=835ab3aa7&amp;color=0,0,0&amp;vpa=17&amp;vtp=1"/>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B_5_AS.49_1#ec1829b13?vop=1&amp;pid=835ab3aa7&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根据上文的“With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.”可知，此处应继续说明毅力对个人的影响。B项（并且成功很可能属于他，且只属于他</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）承接上</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ba4a4de1d?pid=75f2601e5&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4_BD.50_1#00ca3b110?vop=1&amp;pid=ba4a4de1d&amp;color=0,0,0&amp;vtp=1&amp;bbb=1&amp;hb=1"/>
          <p:cNvSpPr/>
          <p:nvPr/>
        </p:nvSpPr>
        <p:spPr>
          <a:xfrm>
            <a:off x="832104" y="1422400"/>
            <a:ext cx="10533888" cy="32893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主题：演说家博恩·崔西 | 词数：约245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Canadian-born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psychology.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troublemaker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1944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Illinois,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Wisconsin,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Minnesota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50_2#00ca3b110?vop=1&amp;pid=ba4a4de1d&amp;color=0,0,0&amp;mp=1&amp;vtp=1&amp;bt=1&amp;bbb=1&amp;hb=1"/>
          <p:cNvSpPr/>
          <p:nvPr/>
        </p:nvSpPr>
        <p:spPr>
          <a:xfrm>
            <a:off x="832104" y="1078992"/>
            <a:ext cx="10533888" cy="32893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biographies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（传记）</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obstacle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dirty="0"/>
          </a:p>
        </p:txBody>
      </p:sp>
      <p:sp>
        <p:nvSpPr>
          <p:cNvPr id="3" name="QM_4_EX.51_1#00ca3b110?vop=1&amp;pid=ba4a4de1d&amp;color=0,0,0&amp;vtp=1&amp;bbb=1"/>
          <p:cNvSpPr/>
          <p:nvPr/>
        </p:nvSpPr>
        <p:spPr>
          <a:xfrm>
            <a:off x="832104" y="4348480"/>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文章讲述了著名的演说家博恩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崔西的成长经历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2_1#4a700ba35.choices?vop=1&amp;pid=00ca3b110&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occasionally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extremely</a:t>
            </a:r>
            <a:endParaRPr lang="en-US" altLang="zh-CN" sz="1800" dirty="0"/>
          </a:p>
        </p:txBody>
      </p:sp>
      <p:sp>
        <p:nvSpPr>
          <p:cNvPr id="3" name="QC_5_AN.53_1#4a700ba35.bracket?vop=1&amp;pid=00ca3b110&amp;color=0,0,0&amp;vpa=18&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AS.54_1#4a700ba35?vop=1&amp;pid=00ca3b110&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句意为：博恩在公共演讲、领导力和成功心理学领域非常擅长。根据前文it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there可知，他应该是非常擅长一些领域。obviously意为“明显地”；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“普遍地”；occasionally意为“偶然”；extremely意为“非常”。故选D项。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5_1#dc1c2c35c.choices?vop=1&amp;pid=00ca3b110&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a:t>
            </a:r>
            <a:endParaRPr lang="en-US" altLang="zh-CN" sz="1800" dirty="0"/>
          </a:p>
        </p:txBody>
      </p:sp>
      <p:sp>
        <p:nvSpPr>
          <p:cNvPr id="3" name="QC_5_AN.56_1#dc1c2c35c.bracket?vop=1&amp;pid=00ca3b110&amp;color=0,0,0&amp;vpa=19&amp;vtp=1"/>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AS.57_1#dc1c2c35c?vop=1&amp;pid=00ca3b110&amp;color=0,0,0&amp;vtp=1&amp;bbb=1&amp;hb=1"/>
          <p:cNvSpPr/>
          <p:nvPr/>
        </p:nvSpPr>
        <p:spPr>
          <a:xfrm>
            <a:off x="832104" y="1490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句意为：然而，对博恩来说，事情并不是像那样开始的，因为他是家里的麻烦制造者。根据前文it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there及后文“it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troublemaker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family”可知，博恩小时候和现在完全不一样，此处构成转折关系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应使用表示转折的副词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。therefore意为“因此”；however意为“然而”；besides意为“除此之外”；</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“否则”。故选B项。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8_1#1c3b8a699.choices?vop=1&amp;pid=00ca3b110&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adopted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acknowledged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noted</a:t>
            </a:r>
            <a:endParaRPr lang="en-US" altLang="zh-CN" sz="1800" dirty="0"/>
          </a:p>
        </p:txBody>
      </p:sp>
      <p:sp>
        <p:nvSpPr>
          <p:cNvPr id="3" name="QC_5_AN.59_1#1c3b8a699.bracket?vop=1&amp;pid=00ca3b110&amp;color=0,0,0&amp;vpa=20&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5_AS.60_1#1c3b8a699?vop=1&amp;pid=00ca3b110&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句意为：博恩·崔西1944年出生于加拿大，在美国长大。根据后文“His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Illinois,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Wisconsin,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Minnesota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，博恩小时候在美国很多地方都待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，应该是在美国被抚养长大的。raise意为“抚养”；adopt意为“收养”；acknowledge意为“承认”；</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1_1#77cb6c2e2.choices?vop=1&amp;pid=00ca3b110&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escaped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quarrelled</a:t>
            </a:r>
            <a:endParaRPr lang="en-US" altLang="zh-CN" sz="1800" dirty="0"/>
          </a:p>
        </p:txBody>
      </p:sp>
      <p:sp>
        <p:nvSpPr>
          <p:cNvPr id="3" name="QC_5_AN.62_1#77cb6c2e2.bracket?vop=1&amp;pid=00ca3b110&amp;color=0,0,0&amp;vpa=21&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5_AS.63_1#77cb6c2e2?vop=1&amp;pid=00ca3b110&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句意为：他家经常搬家，所以他常常在新学校（读书）。根据前文“His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Illinois,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Wisconsin,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Minnesota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California.”及后文he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可知，博恩小时候总是搬家，所以才会去过美国这么多地方，而且还会常常去新学校。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搬家”；escape意为“逃跑”；exchange意为“交换”；quarrel意为“争吵”。故选A项。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4_1#b7ab6d515.choices?vop=1&amp;pid=00ca3b110&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hard-working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cautious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a:t>
            </a:r>
            <a:endParaRPr lang="en-US" altLang="zh-CN" sz="1800" dirty="0"/>
          </a:p>
        </p:txBody>
      </p:sp>
      <p:sp>
        <p:nvSpPr>
          <p:cNvPr id="3" name="QC_5_AN.65_1#b7ab6d515.bracket?vop=1&amp;pid=00ca3b110&amp;color=0,0,0&amp;vpa=22&amp;vtp=1"/>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AS.66_1#b7ab6d515?vop=1&amp;pid=00ca3b110&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句意为：他的妈妈是一个努力工作的单亲妈妈，打三份工来养家。根据后文single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jobs可知，博恩的妈妈是一位非常努力工作的人。confident意为“自信的”；hard-working意为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“努力工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”；cautious意为“谨慎的”；patient意为“有耐心的”。故选B项。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99319164d?pid=75f2601e5&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阅读理解A篇</a:t>
            </a:r>
            <a:endParaRPr lang="en-US" altLang="zh-CN" sz="2200" dirty="0"/>
          </a:p>
        </p:txBody>
      </p:sp>
      <p:sp>
        <p:nvSpPr>
          <p:cNvPr id="3" name="QM_4_BD.1_1#fc7499594?vop=1&amp;pid=99319164d&amp;color=0,0,0&amp;vtp=1&amp;bbb=1&amp;hb=1"/>
          <p:cNvSpPr/>
          <p:nvPr/>
        </p:nvSpPr>
        <p:spPr>
          <a:xfrm>
            <a:off x="832104" y="1422400"/>
            <a:ext cx="10533888" cy="32848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体裁：应用文 | 主题：公益旅行 | 词数：约293 | 难度：适中 | 建议用时：7分钟</a:t>
            </a:r>
            <a:endParaRPr lang="en-US" altLang="zh-CN" sz="1800" dirty="0"/>
          </a:p>
          <a:p>
            <a:pPr algn="ct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hy</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well-intentioned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mismanaged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7_1#88d2959cc.choices?vop=1&amp;pid=00ca3b110&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endParaRPr lang="en-US" altLang="zh-CN" sz="1800" dirty="0"/>
          </a:p>
        </p:txBody>
      </p:sp>
      <p:sp>
        <p:nvSpPr>
          <p:cNvPr id="3" name="QC_5_AN.68_1#88d2959cc.bracket?vop=1&amp;pid=00ca3b110&amp;color=0,0,0&amp;vpa=23&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AS.69_1#88d2959cc?vop=1&amp;pid=00ca3b110&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句意见上一题解析。根据前文single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，博恩的妈妈要打三份工来养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。build意为“建造”；assist意为“协助”；save意为“拯救”；support意为“供养”。故选D项。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0_1#f109ffcf0.choices?vop=1&amp;pid=00ca3b110&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delight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endParaRPr lang="en-US" altLang="zh-CN" sz="1800" dirty="0"/>
          </a:p>
        </p:txBody>
      </p:sp>
      <p:sp>
        <p:nvSpPr>
          <p:cNvPr id="3" name="QC_5_AN.71_1#f109ffcf0.bracket?vop=1&amp;pid=00ca3b110&amp;color=0,0,0&amp;vpa=24&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AS.72_1#f109ffcf0?vop=1&amp;pid=00ca3b110&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句意为：在他的童年时期，他爱上了阅读，这给他带来了巨大的快乐，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并帮助他熬过了这些艰难的岁月。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years可知，博恩通过读书熬过那些艰难的日子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，这说明读书</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给他带来了巨大的快乐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。honour意为“荣誉”；confusion意为“困惑”；delight意为“快乐”；attention意为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3_1#93a0899f2.choices?vop=1&amp;pid=00ca3b110&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best-selling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endParaRPr lang="en-US" altLang="zh-CN" sz="1800" dirty="0"/>
          </a:p>
        </p:txBody>
      </p:sp>
      <p:sp>
        <p:nvSpPr>
          <p:cNvPr id="3" name="QC_5_AN.74_1#93a0899f2.bracket?vop=1&amp;pid=00ca3b110&amp;color=0,0,0&amp;vpa=25&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5_AS.75_1#93a0899f2?vop=1&amp;pid=00ca3b110&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句意为：博恩阅读各种书籍，包括传记和有关成功、个人发展和历史的书籍。根据后文“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biographies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history”可知，博恩看的书的类型非常多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种各样的书他都有所涉猎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。various意为“各种各样的”；best-selling意为“畅销的”；similar意为“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相似的”；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意为“特别的”。故选A项。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6_1#0c41a182b.choices?vop=1&amp;pid=00ca3b110&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endParaRPr lang="en-US" altLang="zh-CN" sz="1800" dirty="0"/>
          </a:p>
        </p:txBody>
      </p:sp>
      <p:sp>
        <p:nvSpPr>
          <p:cNvPr id="3" name="QC_5_AN.77_1#0c41a182b.bracket?vop=1&amp;pid=00ca3b110&amp;color=0,0,0&amp;vpa=26&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5_AS.78_1#0c41a182b?vop=1&amp;pid=00ca3b110&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句意为：他的阅读给了他远远超出他年龄（应有）的教育。根据后文that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years及</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Brian's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determination可知，阅读让他拥有了内心强大的力量，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教会了他乐观和坚定。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意为“教育”；opinion意为“观点”；experience意为“经历”；achievement意为“成就”。故选A项。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9_1#1d8872853.choices?vop=1&amp;pid=00ca3b110&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hardships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threats</a:t>
            </a:r>
            <a:endParaRPr lang="en-US" altLang="zh-CN" sz="1800" dirty="0"/>
          </a:p>
        </p:txBody>
      </p:sp>
      <p:sp>
        <p:nvSpPr>
          <p:cNvPr id="3" name="QC_5_AN.80_1#1d8872853.bracket?vop=1&amp;pid=00ca3b110&amp;color=0,0,0&amp;vpa=27&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AS.81_1#1d8872853?vop=1&amp;pid=00ca3b110&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句意为：虽然他的生活充满艰辛，但博恩的乐观和坚定最终促成了他的成功。根据前文“His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family.”及常识可推知，博恩小时候跟着单亲妈妈经常搬家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，这导致他的童年过得十分不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稳定</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，充满了艰辛。chance意为“机会”；risk意为“危险”；hardship意为“艰辛”；threat意为“威胁”。故选C项。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2_1#8e2c486c3.choices?vop=1&amp;pid=00ca3b110&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1800" dirty="0"/>
          </a:p>
        </p:txBody>
      </p:sp>
      <p:sp>
        <p:nvSpPr>
          <p:cNvPr id="3" name="QC_5_AN.83_1#8e2c486c3.bracket?vop=1&amp;pid=00ca3b110&amp;color=0,0,0&amp;vpa=28&amp;vtp=1"/>
          <p:cNvSpPr/>
          <p:nvPr/>
        </p:nvSpPr>
        <p:spPr>
          <a:xfrm>
            <a:off x="1349851"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AS.84_1#8e2c486c3?vop=1&amp;pid=00ca3b110&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句意见上一题解析。根据后文his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success可知，博恩的乐观和坚定最终促成了他的成功。hold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阻挡”；result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from意为“是</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的结果”；turn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over意为“翻转”；contribute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to意为“促成”。故选D项。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5_1#c82763b47.choices?vop=1&amp;pid=00ca3b110&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weakened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reflected</a:t>
            </a:r>
            <a:endParaRPr lang="en-US" altLang="zh-CN" sz="1800" dirty="0"/>
          </a:p>
        </p:txBody>
      </p:sp>
      <p:sp>
        <p:nvSpPr>
          <p:cNvPr id="3" name="QC_5_AN.86_1#c82763b47.bracket?vop=1&amp;pid=00ca3b110&amp;color=0,0,0&amp;vpa=29&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AS.87_1#c82763b47?vop=1&amp;pid=00ca3b110&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句意为：他早期的童年经历塑造了他的信仰和价值观，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并且他将它们应用到他之后的生活和职业生涯中。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根据常识可知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，一个人的信仰和价值观是由童年经历塑造起来的。ruin意为“毁坏”；weaken意为“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削弱”；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意为“塑造”；reflect意为“反映”。故选C项。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8_1#10034ab11.choices?vop=1&amp;pid=00ca3b110&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a:t>
            </a:r>
            <a:endParaRPr lang="en-US" altLang="zh-CN" sz="1800" dirty="0"/>
          </a:p>
        </p:txBody>
      </p:sp>
      <p:sp>
        <p:nvSpPr>
          <p:cNvPr id="3" name="QC_5_AN.89_1#10034ab11.bracket?vop=1&amp;pid=00ca3b110&amp;color=0,0,0&amp;vpa=30&amp;vtp=1"/>
          <p:cNvSpPr/>
          <p:nvPr/>
        </p:nvSpPr>
        <p:spPr>
          <a:xfrm>
            <a:off x="1358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AS.90_1#10034ab11?vop=1&amp;pid=00ca3b110&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句意见上一题解析。根据后文to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，他将自己的信仰和价值观应用到了之后的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生活和职业生涯中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。固定短语apply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意为“把</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应用于</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”。transform意为“使改观”；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应用”；expose意为“使暴露”；reach意为“达到”。故选B项。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1_1#779498013.choices?vop=1&amp;pid=00ca3b110&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endParaRPr lang="en-US" altLang="zh-CN" sz="1800" dirty="0"/>
          </a:p>
        </p:txBody>
      </p:sp>
      <p:sp>
        <p:nvSpPr>
          <p:cNvPr id="3" name="QC_5_AN.92_1#779498013.bracket?vop=1&amp;pid=00ca3b110&amp;color=0,0,0&amp;vpa=31&amp;vtp=1"/>
          <p:cNvSpPr/>
          <p:nvPr/>
        </p:nvSpPr>
        <p:spPr>
          <a:xfrm>
            <a:off x="1358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AS.93_1#779498013?vop=1&amp;pid=00ca3b110&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“我相信通过学习和应用你所学到的东西，你可以克服任何障碍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，并实现你为自己设定的任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何目标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。”根据后文the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learnt可知，此处指学习并应用所学的东西。</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“写”；learn意为“学习”；seek意为“寻找”；create意为“创造”。故选B项。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4_1#df3c07f7c.choices?vop=1&amp;pid=00ca3b110&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encounter</a:t>
            </a:r>
            <a:endParaRPr lang="en-US" altLang="zh-CN" sz="1800" dirty="0"/>
          </a:p>
        </p:txBody>
      </p:sp>
      <p:sp>
        <p:nvSpPr>
          <p:cNvPr id="3" name="QC_5_AN.95_1#df3c07f7c.bracket?vop=1&amp;pid=00ca3b110&amp;color=0,0,0&amp;vpa=32&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5_AS.96_1#df3c07f7c?vop=1&amp;pid=00ca3b110&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句意见上一题解析。根据后文achieve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yourself及常识可知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，实现自己的目标需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要克服很多的困难</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。overcome意为“克服”；pose意为“提出”；hit意为“打，击”；encounter意为“遭遇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fc7499594?vop=1&amp;pid=99319164d&amp;color=0,0,0&amp;mp=1&amp;vtp=1&amp;bt=1&amp;bbb=1"/>
          <p:cNvSpPr/>
          <p:nvPr/>
        </p:nvSpPr>
        <p:spPr>
          <a:xfrm>
            <a:off x="832104" y="10800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featured</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voluntourism</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endParaRPr lang="en-US" altLang="zh-CN" sz="1800" dirty="0"/>
          </a:p>
        </p:txBody>
      </p:sp>
      <p:sp>
        <p:nvSpPr>
          <p:cNvPr id="3" name="QM_4_BD.1_3#fc7499594?vop=1&amp;pid=99319164d&amp;color=0,0,0&amp;vtp=1&amp;bbb=1&amp;hb=1"/>
          <p:cNvSpPr/>
          <p:nvPr/>
        </p:nvSpPr>
        <p:spPr>
          <a:xfrm>
            <a:off x="832104" y="1495036"/>
            <a:ext cx="10533888" cy="32848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Nepal</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Pokhara,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demonstrations.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Thai</a:t>
            </a:r>
            <a:r>
              <a:rPr lang="en-US" altLang="zh-CN" sz="1800" b="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best-selling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neglected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previously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elephants—with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maintenance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endParaRPr lang="en-US" altLang="zh-CN"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4822f98ac?pid=75f2601e5&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4_BD.97_1#b329fee91?vop=1&amp;pid=4822f98ac&amp;color=0,0,0&amp;vtp=1&amp;bbb=1&amp;hb=1"/>
          <p:cNvSpPr/>
          <p:nvPr/>
        </p:nvSpPr>
        <p:spPr>
          <a:xfrm>
            <a:off x="832104" y="1422400"/>
            <a:ext cx="10533888" cy="41275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主题：李时珍 | 词数：约253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山东济宁一中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开学考</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Shizhen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referenced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encountered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widespread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inconsistency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（不一致）</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drug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outweighed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extensive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wilderness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1565. Li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investigation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Jiangxi,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Anhui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Jiangsu</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#1.1.1</a:t>
            </a:r>
            <a:endParaRPr lang="en-US" altLang="zh-CN" dirty="0"/>
          </a:p>
        </p:txBody>
      </p:sp>
      <p:sp>
        <p:nvSpPr>
          <p:cNvPr id="4" name="QM_4_AN.98_1#b329fee91.blank?vop=1&amp;pid=4822f98ac&amp;color=0,0,0&amp;vpa=33&amp;vtp=1&amp;bbb=1"/>
          <p:cNvSpPr/>
          <p:nvPr/>
        </p:nvSpPr>
        <p:spPr>
          <a:xfrm>
            <a:off x="2374360" y="3068320"/>
            <a:ext cx="725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a:t>
            </a:r>
            <a:endParaRPr lang="en-US" altLang="zh-CN" dirty="0"/>
          </a:p>
        </p:txBody>
      </p:sp>
      <p:sp>
        <p:nvSpPr>
          <p:cNvPr id="5" name="QM_4_AN.99_1#b329fee91.blank?vop=1&amp;pid=4822f98ac&amp;color=0,0,0&amp;vpa=34&amp;vtp=1&amp;bbb=1"/>
          <p:cNvSpPr/>
          <p:nvPr/>
        </p:nvSpPr>
        <p:spPr>
          <a:xfrm>
            <a:off x="5593810" y="3906520"/>
            <a:ext cx="509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endParaRPr lang="en-US" altLang="zh-CN" dirty="0"/>
          </a:p>
        </p:txBody>
      </p:sp>
      <p:sp>
        <p:nvSpPr>
          <p:cNvPr id="6" name="QM_4_AN.100_1#b329fee91.blank?vop=1&amp;pid=4822f98ac&amp;color=0,0,0&amp;vpa=35&amp;vtp=1&amp;bbb=1"/>
          <p:cNvSpPr/>
          <p:nvPr/>
        </p:nvSpPr>
        <p:spPr>
          <a:xfrm>
            <a:off x="2063210" y="4744720"/>
            <a:ext cx="636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fixed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01_1#b329fee91?vop=1&amp;pid=4822f98ac&amp;color=0,0,0&amp;mp=1&amp;vtp=1&amp;bt=1&amp;bbb=1&amp;hb=1"/>
          <p:cNvSpPr/>
          <p:nvPr/>
        </p:nvSpPr>
        <p:spPr>
          <a:xfrm>
            <a:off x="832104" y="1080000"/>
            <a:ext cx="10533888" cy="4264025"/>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masterpiece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a:t>
            </a:r>
            <a:r>
              <a:rPr lang="en-US" altLang="zh-CN" sz="1800" b="0" i="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Cao</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Gang</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Compendium</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1578. 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1593.</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1596,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recognition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Darwin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acknowledged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encyclopaedia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百科全书）”. 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Register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conference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Shizhen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#1.1.4</a:t>
            </a:r>
            <a:endParaRPr lang="en-US" altLang="zh-CN" dirty="0"/>
          </a:p>
        </p:txBody>
      </p:sp>
      <p:sp>
        <p:nvSpPr>
          <p:cNvPr id="3" name="QM_4_AN.102_1#b329fee91.blank?vop=1&amp;pid=4822f98ac&amp;color=0,0,0&amp;mp=1&amp;vpa=36&amp;vtp=1&amp;bbb=1"/>
          <p:cNvSpPr/>
          <p:nvPr/>
        </p:nvSpPr>
        <p:spPr>
          <a:xfrm>
            <a:off x="9137110" y="1445252"/>
            <a:ext cx="446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4" name="QM_4_AN.103_1#b329fee91.blank?vop=1&amp;pid=4822f98ac&amp;color=0,0,0&amp;mp=1&amp;vpa=37&amp;vtp=1&amp;bbb=1"/>
          <p:cNvSpPr/>
          <p:nvPr/>
        </p:nvSpPr>
        <p:spPr>
          <a:xfrm>
            <a:off x="6057360" y="2232652"/>
            <a:ext cx="13604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received</a:t>
            </a:r>
            <a:endParaRPr lang="en-US" altLang="zh-CN" dirty="0"/>
          </a:p>
        </p:txBody>
      </p:sp>
      <p:sp>
        <p:nvSpPr>
          <p:cNvPr id="5" name="QM_4_AN.104_1#b329fee91.blank?vop=1&amp;pid=4822f98ac&amp;color=0,0,0&amp;mp=1&amp;vpa=38&amp;vtp=1&amp;bbb=1"/>
          <p:cNvSpPr/>
          <p:nvPr/>
        </p:nvSpPr>
        <p:spPr>
          <a:xfrm>
            <a:off x="6838410" y="2626352"/>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endParaRPr lang="en-US" altLang="zh-CN" dirty="0"/>
          </a:p>
        </p:txBody>
      </p:sp>
      <p:sp>
        <p:nvSpPr>
          <p:cNvPr id="6" name="QM_4_AN.105_1#b329fee91.blank?vop=1&amp;pid=4822f98ac&amp;color=0,0,0&amp;mp=1&amp;vpa=39&amp;vtp=1&amp;bbb=1"/>
          <p:cNvSpPr/>
          <p:nvPr/>
        </p:nvSpPr>
        <p:spPr>
          <a:xfrm>
            <a:off x="4556601" y="3020052"/>
            <a:ext cx="11318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listed</a:t>
            </a:r>
            <a:endParaRPr lang="en-US" altLang="zh-CN" dirty="0"/>
          </a:p>
        </p:txBody>
      </p:sp>
      <p:sp>
        <p:nvSpPr>
          <p:cNvPr id="7" name="QM_4_AN.106_1#b329fee91.blank?vop=1&amp;pid=4822f98ac&amp;color=0,0,0&amp;mp=1&amp;vpa=40&amp;vtp=1&amp;bbb=1"/>
          <p:cNvSpPr/>
          <p:nvPr/>
        </p:nvSpPr>
        <p:spPr>
          <a:xfrm>
            <a:off x="7803673" y="3413752"/>
            <a:ext cx="12842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celebrate</a:t>
            </a:r>
            <a:endParaRPr lang="en-US" altLang="zh-CN" dirty="0"/>
          </a:p>
        </p:txBody>
      </p:sp>
      <p:sp>
        <p:nvSpPr>
          <p:cNvPr id="8" name="QM_4_AN.107_1#b329fee91.blank?vop=1&amp;pid=4822f98ac&amp;color=0,0,0&amp;mp=1&amp;vpa=41&amp;vtp=1&amp;bbb=1"/>
          <p:cNvSpPr/>
          <p:nvPr/>
        </p:nvSpPr>
        <p:spPr>
          <a:xfrm>
            <a:off x="3486563" y="4188452"/>
            <a:ext cx="928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growing</a:t>
            </a:r>
            <a:endParaRPr lang="en-US" altLang="zh-CN" dirty="0"/>
          </a:p>
        </p:txBody>
      </p:sp>
      <p:sp>
        <p:nvSpPr>
          <p:cNvPr id="9" name="QM_4_AN.108_1#b329fee91.blank?vop=1&amp;pid=4822f98ac&amp;color=0,0,0&amp;mp=1&amp;vpa=42&amp;vtp=1&amp;bbb=1"/>
          <p:cNvSpPr/>
          <p:nvPr/>
        </p:nvSpPr>
        <p:spPr>
          <a:xfrm>
            <a:off x="8051260" y="4594852"/>
            <a:ext cx="890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wisdom</a:t>
            </a:r>
            <a:endParaRPr lang="en-US" altLang="zh-CN" dirty="0"/>
          </a:p>
        </p:txBody>
      </p:sp>
      <p:sp>
        <p:nvSpPr>
          <p:cNvPr id="10" name="QM_4_EX.109_1#b329fee91?vop=1&amp;pid=4822f98ac&amp;color=0,0,0&amp;vtp=1&amp;bbb=1&amp;hb=1"/>
          <p:cNvSpPr/>
          <p:nvPr/>
        </p:nvSpPr>
        <p:spPr>
          <a:xfrm>
            <a:off x="832104" y="5332468"/>
            <a:ext cx="10533888" cy="735330"/>
          </a:xfrm>
          <a:prstGeom prst="rect">
            <a:avLst/>
          </a:prstGeom>
          <a:noFill/>
        </p:spPr>
        <p:txBody>
          <a:bodyPr wrap="none" lIns="0" tIns="0" rIns="0" bIns="0" rtlCol="0" anchor="t"/>
          <a:lstStyle/>
          <a:p>
            <a:pPr algn="l">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文章主要介绍了中国古代医药学家李时珍撰写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本草纲目</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的经历和该书</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的广泛影响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bg/>
                                          </p:spTgt>
                                        </p:tgtEl>
                                        <p:attrNameLst>
                                          <p:attrName>style.visibility</p:attrName>
                                        </p:attrNameLst>
                                      </p:cBhvr>
                                      <p:to>
                                        <p:strVal val="visible"/>
                                      </p:to>
                                    </p:set>
                                    <p:anim calcmode="lin" valueType="num">
                                      <p:cBhvr additive="base">
                                        <p:cTn id="5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8">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 calcmode="lin" valueType="num">
                                      <p:cBhvr additive="base">
                                        <p:cTn id="6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10_1#57333657b?vop=1&amp;pid=b329fee91&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5_AN.111_1#57333657b.blank?vop=1&amp;pid=b329fee91&amp;color=0,0,0&amp;vpa=43&amp;vtp=1&amp;bbb=1"/>
          <p:cNvSpPr/>
          <p:nvPr/>
        </p:nvSpPr>
        <p:spPr>
          <a:xfrm>
            <a:off x="1078960" y="1037082"/>
            <a:ext cx="725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a:t>
            </a:r>
            <a:endParaRPr lang="en-US" altLang="zh-CN" dirty="0"/>
          </a:p>
        </p:txBody>
      </p:sp>
      <p:sp>
        <p:nvSpPr>
          <p:cNvPr id="4" name="QB_5_AS.112_1#57333657b?vop=1&amp;pid=b329fee91&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句意为：他甚至研究了许多古代诗人的全集，从中挑选了数量惊人的关于医学的诗句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。空处引导非限制性</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定语从句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，先行词是works，指物，应用关系代词which引导从句，作介词from的宾语。故填which。</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13_1#db6551391?vop=1&amp;pid=b329fee91&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3" name="QB_5_AN.114_1#db6551391.blank?vop=1&amp;pid=b329fee91&amp;color=0,0,0&amp;vpa=44&amp;vtp=1&amp;bbb=1"/>
          <p:cNvSpPr/>
          <p:nvPr/>
        </p:nvSpPr>
        <p:spPr>
          <a:xfrm>
            <a:off x="1066260" y="1037082"/>
            <a:ext cx="509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endParaRPr lang="en-US" altLang="zh-CN" dirty="0"/>
          </a:p>
        </p:txBody>
      </p:sp>
      <p:sp>
        <p:nvSpPr>
          <p:cNvPr id="4" name="QB_5_AS.115_1#db6551391?vop=1&amp;pid=b329fee91&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句意为：李时珍意识到实地调查的重要性超过了广泛阅读的重要性，于是在1565</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年深入群山和荒野各处。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outweighed和of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extensive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，空处指代前面的抽象名词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，应用代词that。故填that。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16_1#270e26308?vop=1&amp;pid=b329fee91&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3" name="QB_5_AN.117_1#270e26308.blank?vop=1&amp;pid=b329fee91&amp;color=0,0,0&amp;vpa=45&amp;vtp=1&amp;bbb=1"/>
          <p:cNvSpPr/>
          <p:nvPr/>
        </p:nvSpPr>
        <p:spPr>
          <a:xfrm>
            <a:off x="1066260" y="1037082"/>
            <a:ext cx="636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fixed</a:t>
            </a:r>
            <a:endParaRPr lang="en-US" altLang="zh-CN" dirty="0"/>
          </a:p>
        </p:txBody>
      </p:sp>
      <p:sp>
        <p:nvSpPr>
          <p:cNvPr id="4" name="QB_5_AS.118_1#270e26308?vop=1&amp;pid=b329fee91&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句意为：李时珍致力于调查和研究，他所有的注意力都集中于此。分析句子可知，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此处考查独立主格结构，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attention与fix之间为逻辑上的被动关系，应用过去分词。故填fixed。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19_1#b6eee0869?vop=1&amp;pid=b329fee91&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3" name="QB_5_AN.120_1#b6eee0869.blank?vop=1&amp;pid=b329fee91&amp;color=0,0,0&amp;vpa=46&amp;vtp=1&amp;bbb=1"/>
          <p:cNvSpPr/>
          <p:nvPr/>
        </p:nvSpPr>
        <p:spPr>
          <a:xfrm>
            <a:off x="1040860" y="1037082"/>
            <a:ext cx="446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4" name="QB_5_AS.121_1#b6eee0869?vop=1&amp;pid=b329fee91&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句意为：直到他在1593年去世，他至少修改了这部作品三次。根据语境可知，此处work指上文的</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Cao</a:t>
            </a:r>
            <a:r>
              <a:rPr lang="en-US" altLang="zh-CN" sz="1800" b="0" i="1">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1">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Gang</a:t>
            </a:r>
            <a:r>
              <a:rPr lang="en-US" altLang="zh-CN" b="0" i="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，表特指，空处应用定冠词修饰。故填the。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22_1#0dfc4d841?vop=1&amp;pid=b329fee91&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800" dirty="0"/>
          </a:p>
        </p:txBody>
      </p:sp>
      <p:sp>
        <p:nvSpPr>
          <p:cNvPr id="3" name="QB_5_AN.123_1#0dfc4d841.blank?vop=1&amp;pid=b329fee91&amp;color=0,0,0&amp;vpa=47&amp;vtp=1&amp;bbb=1"/>
          <p:cNvSpPr/>
          <p:nvPr/>
        </p:nvSpPr>
        <p:spPr>
          <a:xfrm>
            <a:off x="1040860" y="1037082"/>
            <a:ext cx="13604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received</a:t>
            </a:r>
            <a:endParaRPr lang="en-US" altLang="zh-CN" dirty="0"/>
          </a:p>
        </p:txBody>
      </p:sp>
      <p:sp>
        <p:nvSpPr>
          <p:cNvPr id="4" name="QB_5_AS.124_1#0dfc4d841?vop=1&amp;pid=b329fee91&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句意为：自1596年首次出版以来，这本书得到了全世界的认可。根据时间状语Since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1596</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可知，此处应用现在完成时，主语是the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book，助动词应用has。故填has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25_1#8339d79ce?vop=1&amp;pid=b329fee91&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126_1#8339d79ce.blank?vop=1&amp;pid=b329fee91&amp;color=0,0,0&amp;vpa=48&amp;vtp=1&amp;bbb=1"/>
          <p:cNvSpPr/>
          <p:nvPr/>
        </p:nvSpPr>
        <p:spPr>
          <a:xfrm>
            <a:off x="1028160" y="1037082"/>
            <a:ext cx="357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endParaRPr lang="en-US" altLang="zh-CN" dirty="0"/>
          </a:p>
        </p:txBody>
      </p:sp>
      <p:sp>
        <p:nvSpPr>
          <p:cNvPr id="4" name="QB_5_AS.127_1#8339d79ce?vop=1&amp;pid=b329fee91&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句意为：英国博物学家查尔斯·达尔文认为此书是一部“古代中国百科全书”。固定搭配acknowledge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“认为</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28_1#26fc37b2e?vop=1&amp;pid=b329fee91&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5_AN.129_1#26fc37b2e.blank?vop=1&amp;pid=b329fee91&amp;color=0,0,0&amp;vpa=49&amp;vtp=1&amp;bbb=1"/>
          <p:cNvSpPr/>
          <p:nvPr/>
        </p:nvSpPr>
        <p:spPr>
          <a:xfrm>
            <a:off x="1040860" y="1037082"/>
            <a:ext cx="11318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listed</a:t>
            </a:r>
            <a:endParaRPr lang="en-US" altLang="zh-CN" dirty="0"/>
          </a:p>
        </p:txBody>
      </p:sp>
      <p:sp>
        <p:nvSpPr>
          <p:cNvPr id="4" name="QB_5_AS.130_1#26fc37b2e?vop=1&amp;pid=b329fee91&amp;color=0,0,0&amp;vtp=1&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句意为：2011年，这本书被列入联合国教科文组织《世界记忆名录》。空处为句子的谓语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，根据时间状语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2011可知，此处陈述过去发生的事情，应用一般过去时，动词list与主语the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之间是被动关系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用一般过去时的被动语态</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，主语为单数，be动词用was。故填was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31_1#6937609fb?vop=1&amp;pid=b329fee91&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800" dirty="0"/>
          </a:p>
        </p:txBody>
      </p:sp>
      <p:sp>
        <p:nvSpPr>
          <p:cNvPr id="3" name="QB_5_AN.132_1#6937609fb.blank?vop=1&amp;pid=b329fee91&amp;color=0,0,0&amp;vpa=50&amp;vtp=1&amp;bbb=1"/>
          <p:cNvSpPr/>
          <p:nvPr/>
        </p:nvSpPr>
        <p:spPr>
          <a:xfrm>
            <a:off x="1078960" y="1037082"/>
            <a:ext cx="12842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celebrate</a:t>
            </a:r>
            <a:endParaRPr lang="en-US" altLang="zh-CN" dirty="0"/>
          </a:p>
        </p:txBody>
      </p:sp>
      <p:sp>
        <p:nvSpPr>
          <p:cNvPr id="4" name="QB_5_AS.133_1#6937609fb?vop=1&amp;pid=b329fee91&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句意为：2017年，一场国际会议在北京举行，以庆祝李时珍诞辰500周年。根据句意可知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，空处应用动词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不定式作目的状语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4#fc7499594?vop=1&amp;pid=99319164d&amp;color=0,0,0&amp;mp=1&amp;vtp=1&amp;bt=1&amp;bbb=1&amp;hb=1"/>
          <p:cNvSpPr/>
          <p:nvPr/>
        </p:nvSpPr>
        <p:spPr>
          <a:xfrm>
            <a:off x="832104" y="108000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Indonesia</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clean-ups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newborn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two-month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endParaRPr lang="en-US" altLang="zh-CN" dirty="0"/>
          </a:p>
        </p:txBody>
      </p:sp>
      <p:sp>
        <p:nvSpPr>
          <p:cNvPr id="3" name="QM_4_BD.1_5#fc7499594?vop=1&amp;pid=99319164d&amp;color=0,0,0&amp;vtp=1&amp;bbb=1&amp;hb=1"/>
          <p:cNvSpPr/>
          <p:nvPr/>
        </p:nvSpPr>
        <p:spPr>
          <a:xfrm>
            <a:off x="832104" y="2730746"/>
            <a:ext cx="10533888" cy="20275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Borneo</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Conserve</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Orangutans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one-month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rehabilitation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复兴）</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orangutans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Sarawak,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arboreal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rainforest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Iban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longhouses.</a:t>
            </a:r>
            <a:endParaRPr lang="en-US" altLang="zh-CN" dirty="0"/>
          </a:p>
        </p:txBody>
      </p:sp>
      <p:sp>
        <p:nvSpPr>
          <p:cNvPr id="4" name="QM_4_EX.2_1#fc7499594?vop=1&amp;pid=99319164d&amp;color=0,0,0&amp;vtp=1&amp;bbb=1"/>
          <p:cNvSpPr/>
          <p:nvPr/>
        </p:nvSpPr>
        <p:spPr>
          <a:xfrm>
            <a:off x="832104" y="4795829"/>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本文是一篇应用文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文章主要介绍了世界学生青年旅行社的四个国际公益旅行项目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34_1#3ae58ff04?vop=1&amp;pid=b329fee91&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5_AN.135_1#3ae58ff04.blank?vop=1&amp;pid=b329fee91&amp;color=0,0,0&amp;vpa=51&amp;vtp=1&amp;bbb=1"/>
          <p:cNvSpPr/>
          <p:nvPr/>
        </p:nvSpPr>
        <p:spPr>
          <a:xfrm>
            <a:off x="1028160" y="1024382"/>
            <a:ext cx="928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growing</a:t>
            </a:r>
            <a:endParaRPr lang="en-US" altLang="zh-CN" dirty="0"/>
          </a:p>
        </p:txBody>
      </p:sp>
      <p:sp>
        <p:nvSpPr>
          <p:cNvPr id="4" name="QB_5_AS.136_1#3ae58ff04?vop=1&amp;pid=b329fee91&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句意为：今天，以李时珍和他的著作为中心的国际交流越来越多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，并且全世界许多人仍然可以在这部古代</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经典著作中找到人类发展的智慧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。此处作定语，修饰名词number，表示“增长的”，应用形容词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37_1#a3122ad32?vop=1&amp;pid=b329fee91&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5_AN.138_1#a3122ad32.blank?vop=1&amp;pid=b329fee91&amp;color=0,0,0&amp;vpa=52&amp;vtp=1&amp;bbb=1"/>
          <p:cNvSpPr/>
          <p:nvPr/>
        </p:nvSpPr>
        <p:spPr>
          <a:xfrm>
            <a:off x="1167860" y="1037082"/>
            <a:ext cx="890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wisdom</a:t>
            </a:r>
            <a:endParaRPr lang="en-US" altLang="zh-CN" dirty="0"/>
          </a:p>
        </p:txBody>
      </p:sp>
      <p:sp>
        <p:nvSpPr>
          <p:cNvPr id="4" name="QB_5_AS.139_1#a3122ad32?vop=1&amp;pid=b329fee91&amp;color=0,0,0&amp;vtp=1&amp;bbb=1"/>
          <p:cNvSpPr/>
          <p:nvPr/>
        </p:nvSpPr>
        <p:spPr>
          <a:xfrm>
            <a:off x="832104" y="148596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句意见上一题解析。根据the和of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development可知，空处应用不可数名词wisdom。故填wisdom。</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92912816a?pid=75f2601e5&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小作文</a:t>
            </a:r>
            <a:endParaRPr lang="en-US" altLang="zh-CN" sz="2200" dirty="0"/>
          </a:p>
        </p:txBody>
      </p:sp>
      <p:sp>
        <p:nvSpPr>
          <p:cNvPr id="3" name="QO_4_BD.140_1#0ce80badb?vop=1&amp;pid=92912816a&amp;color=0,0,0&amp;vtp=1&amp;bbb=1&amp;hb=1"/>
          <p:cNvSpPr/>
          <p:nvPr/>
        </p:nvSpPr>
        <p:spPr>
          <a:xfrm>
            <a:off x="832104" y="1422400"/>
            <a:ext cx="10533888" cy="41230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四川成都</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月考</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假定你是晨光中学英语俱乐部主席李华。为了提倡“光盘行动”，反对舌尖上的</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浪费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，你将用英语代表俱乐部向全校同学发起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Campaign”的倡议，内容包括：</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.发起本次运动的目的；</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.具体建议。</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.写作词数应为80个左右；</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.可以适当增加细节，以使行文连贯。</a:t>
            </a:r>
            <a:endParaRPr lang="en-US" altLang="zh-CN" sz="1800" dirty="0"/>
          </a:p>
          <a:p>
            <a:pPr>
              <a:lnSpc>
                <a:spcPts val="3300"/>
              </a:lnSpc>
            </a:pPr>
            <a:r>
              <a:rPr lang="en-US" altLang="zh-CN"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a:t>
            </a:r>
            <a:endParaRPr lang="en-US" altLang="zh-CN" sz="1800" dirty="0"/>
          </a:p>
          <a:p>
            <a:pPr algn="r">
              <a:lnSpc>
                <a:spcPts val="3100"/>
              </a:lnSpc>
            </a:pPr>
            <a:r>
              <a:rPr lang="en-US" altLang="zh-CN"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endParaRPr lang="en-US" altLang="zh-CN" dirty="0"/>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142_1#0ce80badb?vop=1&amp;pid=92912816a&amp;color=0,0,0&amp;vtp=1&amp;bt=1&amp;bbb=1"/>
          <p:cNvSpPr/>
          <p:nvPr/>
        </p:nvSpPr>
        <p:spPr>
          <a:xfrm>
            <a:off x="832104" y="1080000"/>
            <a:ext cx="10533888" cy="363855"/>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1800" dirty="0"/>
          </a:p>
        </p:txBody>
      </p:sp>
      <p:pic>
        <p:nvPicPr>
          <p:cNvPr id="3" name="QO_4_AS.142_2#0ce80badb?vop=1&amp;pid=92912816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98750" y="1709420"/>
            <a:ext cx="6546850" cy="34391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N.141_1#0ce80badb?vop=1&amp;pid=92912816a&amp;color=0,0,0&amp;vtp=1&amp;bt=1&amp;bbb=1&amp;hb=1"/>
          <p:cNvSpPr/>
          <p:nvPr/>
        </p:nvSpPr>
        <p:spPr>
          <a:xfrm>
            <a:off x="832104" y="1080000"/>
            <a:ext cx="10533888" cy="5046980"/>
          </a:xfrm>
          <a:prstGeom prst="rect">
            <a:avLst/>
          </a:prstGeom>
          <a:noFill/>
        </p:spPr>
        <p:txBody>
          <a:bodyPr wrap="none" lIns="0" tIns="0" rIns="0" bIns="0" rtlCol="0" anchor="t"/>
          <a:lstStyle/>
          <a:p>
            <a:pPr algn="l">
              <a:lnSpc>
                <a:spcPts val="3100"/>
              </a:lnSpc>
            </a:pP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参考范文</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sz="1800" dirty="0"/>
          </a:p>
          <a:p>
            <a:pPr>
              <a:lnSpc>
                <a:spcPts val="3100"/>
              </a:lnSpc>
            </a:pPr>
            <a:r>
              <a:rPr lang="en-US" altLang="zh-CN"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ear</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friends,</a:t>
            </a:r>
            <a:endParaRPr lang="en-US" altLang="zh-CN" sz="1800" dirty="0"/>
          </a:p>
          <a:p>
            <a:pPr>
              <a:lnSpc>
                <a:spcPts val="31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Recently</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noticed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horrible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phenomenon</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many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people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don't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cherish</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food</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同位语从句）</a:t>
            </a:r>
            <a:endPar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endParaRPr>
          </a:p>
          <a:p>
            <a:pPr>
              <a:lnSpc>
                <a:spcPts val="31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Thus</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call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everyone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join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campaign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named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“Clear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Plate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Campaign”,</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requires</a:t>
            </a:r>
            <a:endPar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up</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all</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food</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非限制性定语从句）</a:t>
            </a:r>
            <a:endParaRPr lang="en-US" altLang="zh-CN" sz="1800" dirty="0"/>
          </a:p>
          <a:p>
            <a:pPr>
              <a:lnSpc>
                <a:spcPts val="31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think</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there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lots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items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contribute</a:t>
            </a:r>
            <a:r>
              <a:rPr lang="en-US" altLang="zh-CN" sz="1800" b="1"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1"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efforts</a:t>
            </a:r>
            <a:r>
              <a:rPr lang="en-US" altLang="zh-CN" sz="1800" b="1"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 For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example,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out</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just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order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much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food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take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extra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food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home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later</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 Besides,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explain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purpose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campaign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convince</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people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around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not</a:t>
            </a:r>
            <a:r>
              <a:rPr lang="en-US" altLang="zh-CN" sz="1800" b="1"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1"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waste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food</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sz="1800" dirty="0"/>
          </a:p>
          <a:p>
            <a:pPr>
              <a:lnSpc>
                <a:spcPts val="31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concerned,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should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keep</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mind</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matter</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what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small</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effort</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make,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does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make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difference</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表语从句中包含让步状语从</a:t>
            </a:r>
            <a:r>
              <a:rPr lang="zh-CN" altLang="en-US"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句</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sz="1800" dirty="0"/>
          </a:p>
          <a:p>
            <a:pPr algn="r">
              <a:lnSpc>
                <a:spcPts val="2800"/>
              </a:lnSpc>
            </a:pPr>
            <a:r>
              <a:rPr lang="en-US" altLang="zh-CN"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English</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Club</a:t>
            </a:r>
            <a:endParaRPr lang="en-US" altLang="zh-CN"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_1#ab8c305a7?vop=1&amp;pid=fc749959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4_1#ab8c305a7.bracket?vop=1&amp;pid=fc7499594&amp;color=0,0,0&amp;vpa=1&amp;vtp=1"/>
          <p:cNvSpPr/>
          <p:nvPr/>
        </p:nvSpPr>
        <p:spPr>
          <a:xfrm>
            <a:off x="4786408"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BD.3_2#ab8c305a7.choices?vop=1&amp;pid=fc7499594&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domestic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endParaRPr lang="en-US" altLang="zh-CN" sz="1800" dirty="0"/>
          </a:p>
        </p:txBody>
      </p:sp>
      <p:sp>
        <p:nvSpPr>
          <p:cNvPr id="5" name="QC_5_AS.5_1#ab8c305a7?vop=1&amp;pid=fc7499594&amp;color=0,0,0&amp;vtp=1&amp;bbb=1&amp;hb=1"/>
          <p:cNvSpPr/>
          <p:nvPr/>
        </p:nvSpPr>
        <p:spPr>
          <a:xfrm>
            <a:off x="832104" y="231076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，世界学生青年旅行社会给志愿</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者和社区带来积极的影响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_1#6613a15e9?vop=1&amp;pid=fc749959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short-term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7_1#6613a15e9.bracket?vop=1&amp;pid=fc7499594&amp;color=0,0,0&amp;vpa=2&amp;vtp=1"/>
          <p:cNvSpPr/>
          <p:nvPr/>
        </p:nvSpPr>
        <p:spPr>
          <a:xfrm>
            <a:off x="75559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BD.6_2#6613a15e9.choices?vop=1&amp;pid=fc7499594&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Nepal.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Indonesia.</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Borneo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Orangutans.</a:t>
            </a:r>
            <a:endParaRPr lang="en-US" altLang="zh-CN" sz="1800" dirty="0"/>
          </a:p>
        </p:txBody>
      </p:sp>
      <p:sp>
        <p:nvSpPr>
          <p:cNvPr id="5" name="QC_5_AS.8_1#6613a15e9?vop=1&amp;pid=fc7499594&amp;color=0,0,0&amp;vtp=1&amp;bbb=1&amp;hb=1"/>
          <p:cNvSpPr/>
          <p:nvPr/>
        </p:nvSpPr>
        <p:spPr>
          <a:xfrm>
            <a:off x="832104" y="231076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细节理解题。通过对比四个旅行项目的时间可知，Thai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Conservation的时间最短是七天</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，适合想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要短期旅行的人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943bfdb5f?vop=1&amp;pid=fc749959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Indonesia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Sarawak?(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10_1#943bfdb5f.bracket?vop=1&amp;pid=fc7499594&amp;color=0,0,0&amp;vpa=3&amp;vtp=1"/>
          <p:cNvSpPr/>
          <p:nvPr/>
        </p:nvSpPr>
        <p:spPr>
          <a:xfrm>
            <a:off x="78734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BD.9_2#943bfdb5f.choices?vop=1&amp;pid=fc7499594&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clean-ups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longhouses.</a:t>
            </a:r>
            <a:endParaRPr lang="en-US" altLang="zh-CN" sz="1800" dirty="0"/>
          </a:p>
        </p:txBody>
      </p:sp>
      <p:sp>
        <p:nvSpPr>
          <p:cNvPr id="5" name="QC_5_AS.11_1#943bfdb5f?vop=1&amp;pid=fc7499594&amp;color=0,0,0&amp;vtp=1&amp;bbb=1&amp;hb=1"/>
          <p:cNvSpPr/>
          <p:nvPr/>
        </p:nvSpPr>
        <p:spPr>
          <a:xfrm>
            <a:off x="832104" y="3141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推理判断题。根据最后两个项目内容可知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，印度尼西亚和沙捞越州项目的共同目标是促进人与自然的和谐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8c0e0cf3?pid=75f2601e5&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阅读理解B篇</a:t>
            </a:r>
            <a:endParaRPr lang="en-US" altLang="zh-CN" sz="2200" dirty="0"/>
          </a:p>
        </p:txBody>
      </p:sp>
      <p:sp>
        <p:nvSpPr>
          <p:cNvPr id="3" name="QM_4_BD.12_1#61964980d?vop=1&amp;pid=08c0e0cf3&amp;color=0,0,0&amp;vtp=1&amp;bbb=1&amp;hb=1"/>
          <p:cNvSpPr/>
          <p:nvPr/>
        </p:nvSpPr>
        <p:spPr>
          <a:xfrm>
            <a:off x="832104" y="1422400"/>
            <a:ext cx="10533888" cy="45466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主题：语音克隆诈骗 | 词数：约334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河北石家庄一中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期末</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intelligence-enabled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criminals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imitate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victims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scammer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target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claiming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citizens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roughly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crimes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FBI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criminal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errors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19279</Words>
  <Application>WPS 演示</Application>
  <PresentationFormat>宽屏</PresentationFormat>
  <Paragraphs>535</Paragraphs>
  <Slides>54</Slides>
  <Notes>54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54</vt:i4>
      </vt:variant>
    </vt:vector>
  </HeadingPairs>
  <TitlesOfParts>
    <vt:vector size="69" baseType="lpstr">
      <vt:lpstr>Arial</vt:lpstr>
      <vt:lpstr>宋体</vt:lpstr>
      <vt:lpstr>Wingdings</vt:lpstr>
      <vt:lpstr>黑体</vt:lpstr>
      <vt:lpstr>黑体</vt:lpstr>
      <vt:lpstr>微软雅黑</vt:lpstr>
      <vt:lpstr>微软雅黑</vt:lpstr>
      <vt:lpstr>Times New Roman</vt:lpstr>
      <vt:lpstr>Times New Roman</vt:lpstr>
      <vt:lpstr>宋体</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需修改</cp:lastModifiedBy>
  <cp:revision>3</cp:revision>
  <dcterms:created xsi:type="dcterms:W3CDTF">2025-11-03T11:09:00Z</dcterms:created>
  <dcterms:modified xsi:type="dcterms:W3CDTF">2025-11-06T11:52:28Z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D6A99DC5E77349318BE9E03C4FA59C4F_12</vt:lpwstr>
  </property>
  <property fmtid="{D5CDD505-2E9C-101B-9397-08002B2CF9AE}" pid="3" name="KSOProductBuildVer">
    <vt:lpwstr>2052-12.1.0.22529</vt:lpwstr>
  </property>
</Properties>
</file>